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32"/>
  </p:handoutMasterIdLst>
  <p:sldIdLst>
    <p:sldId id="256" r:id="rId2"/>
    <p:sldId id="261" r:id="rId3"/>
    <p:sldId id="311" r:id="rId4"/>
    <p:sldId id="312" r:id="rId5"/>
    <p:sldId id="308" r:id="rId6"/>
    <p:sldId id="329" r:id="rId7"/>
    <p:sldId id="330" r:id="rId8"/>
    <p:sldId id="331" r:id="rId9"/>
    <p:sldId id="287" r:id="rId10"/>
    <p:sldId id="310" r:id="rId11"/>
    <p:sldId id="325" r:id="rId12"/>
    <p:sldId id="314" r:id="rId13"/>
    <p:sldId id="315" r:id="rId14"/>
    <p:sldId id="316" r:id="rId15"/>
    <p:sldId id="328" r:id="rId16"/>
    <p:sldId id="319" r:id="rId17"/>
    <p:sldId id="320" r:id="rId18"/>
    <p:sldId id="321" r:id="rId19"/>
    <p:sldId id="322" r:id="rId20"/>
    <p:sldId id="323" r:id="rId21"/>
    <p:sldId id="324" r:id="rId22"/>
    <p:sldId id="326" r:id="rId23"/>
    <p:sldId id="332" r:id="rId24"/>
    <p:sldId id="334" r:id="rId25"/>
    <p:sldId id="335" r:id="rId26"/>
    <p:sldId id="336" r:id="rId27"/>
    <p:sldId id="337" r:id="rId28"/>
    <p:sldId id="338" r:id="rId29"/>
    <p:sldId id="339" r:id="rId30"/>
    <p:sldId id="333" r:id="rId31"/>
  </p:sldIdLst>
  <p:sldSz cx="12192000" cy="6858000"/>
  <p:notesSz cx="7077075" cy="9363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46D1EB4D-279D-4417-915F-E09D4AE5B80B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4D10AB89-95CA-4D2F-BE63-EB5E357AE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695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dirty="0"/>
              <a:t>10/24/2016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dirty="0"/>
              <a:t>10/24/2016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dirty="0"/>
              <a:t>10/24/2016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dirty="0"/>
              <a:t>10/24/2016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dirty="0"/>
              <a:t>10/24/2016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dirty="0"/>
              <a:t>10/24/2016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dirty="0"/>
              <a:t>10/24/2016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dirty="0"/>
              <a:t>10/24/2016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26A7B589-FD4B-7E46-869A-CBADC5FC564E}" type="datetimeFigureOut">
              <a:rPr lang="en-US" dirty="0"/>
              <a:t>10/24/2016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dirty="0"/>
              <a:t>10/24/2016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dirty="0"/>
              <a:t>10/24/2016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dirty="0"/>
              <a:t>10/24/2016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Bank of the United States</a:t>
            </a:r>
          </a:p>
        </p:txBody>
      </p:sp>
    </p:spTree>
    <p:extLst>
      <p:ext uri="{BB962C8B-B14F-4D97-AF65-F5344CB8AC3E}">
        <p14:creationId xmlns:p14="http://schemas.microsoft.com/office/powerpoint/2010/main" val="1722537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rstBankofUS00 cro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301" y="871536"/>
            <a:ext cx="7941910" cy="5058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616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Hamilton submitted a report to Congress in December 1790, outlining his proposal for creating a national bank</a:t>
            </a:r>
          </a:p>
        </p:txBody>
      </p:sp>
    </p:spTree>
    <p:extLst>
      <p:ext uri="{BB962C8B-B14F-4D97-AF65-F5344CB8AC3E}">
        <p14:creationId xmlns:p14="http://schemas.microsoft.com/office/powerpoint/2010/main" val="67493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Alexander Hamilton, first Secretary of the Treasury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Hamilton (Federalist Party) argued a national bank was necessary for the nation's credit, and to conduct the financial business of the United States government</a:t>
            </a:r>
          </a:p>
        </p:txBody>
      </p:sp>
    </p:spTree>
    <p:extLst>
      <p:ext uri="{BB962C8B-B14F-4D97-AF65-F5344CB8AC3E}">
        <p14:creationId xmlns:p14="http://schemas.microsoft.com/office/powerpoint/2010/main" val="2778933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President, Directors and Company, of the Bank of the United States is commonly known as the “First Bank of the United States”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was a national bank</a:t>
            </a:r>
          </a:p>
        </p:txBody>
      </p:sp>
    </p:spTree>
    <p:extLst>
      <p:ext uri="{BB962C8B-B14F-4D97-AF65-F5344CB8AC3E}">
        <p14:creationId xmlns:p14="http://schemas.microsoft.com/office/powerpoint/2010/main" val="1900381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Hamilton’s national bank plan, the number of votes was to be determined by the size of each shareholder’s investment</a:t>
            </a:r>
          </a:p>
        </p:txBody>
      </p:sp>
    </p:spTree>
    <p:extLst>
      <p:ext uri="{BB962C8B-B14F-4D97-AF65-F5344CB8AC3E}">
        <p14:creationId xmlns:p14="http://schemas.microsoft.com/office/powerpoint/2010/main" val="3866819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proposed national bank would have a maximum ratio of loans to </a:t>
            </a:r>
            <a:r>
              <a:rPr lang="en-US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specie </a:t>
            </a:r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{pronounced </a:t>
            </a:r>
            <a:r>
              <a:rPr lang="en-US" sz="4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spee</a:t>
            </a:r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-she}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was gold or silver</a:t>
            </a: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839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other provision was that the government would own 20 percent of the U.S. bank</a:t>
            </a:r>
          </a:p>
        </p:txBody>
      </p:sp>
    </p:spTree>
    <p:extLst>
      <p:ext uri="{BB962C8B-B14F-4D97-AF65-F5344CB8AC3E}">
        <p14:creationId xmlns:p14="http://schemas.microsoft.com/office/powerpoint/2010/main" val="2840768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Purposes of the Bank of the U.S </a:t>
            </a:r>
          </a:p>
          <a:p>
            <a:pPr marL="0" indent="0"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Federal fiscal and monetary power  </a:t>
            </a:r>
          </a:p>
          <a:p>
            <a:pPr marL="0" indent="0"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The federal mint </a:t>
            </a:r>
          </a:p>
          <a:p>
            <a:pPr marL="0" indent="0"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Excise taxes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13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U.S. Bank Duties 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Issuing paper money(</a:t>
            </a:r>
            <a:r>
              <a:rPr lang="en-US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banknotes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currency)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Providing a safe place to keep public funds</a:t>
            </a:r>
          </a:p>
        </p:txBody>
      </p:sp>
    </p:spTree>
    <p:extLst>
      <p:ext uri="{BB962C8B-B14F-4D97-AF65-F5344CB8AC3E}">
        <p14:creationId xmlns:p14="http://schemas.microsoft.com/office/powerpoint/2010/main" val="1120422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U.S. Bank Duties 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Offering banking facilities for commercial transactions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Acting as the government’s </a:t>
            </a:r>
            <a:r>
              <a:rPr lang="en-US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fiscal agent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collecting tax revenues</a:t>
            </a:r>
          </a:p>
        </p:txBody>
      </p:sp>
    </p:spTree>
    <p:extLst>
      <p:ext uri="{BB962C8B-B14F-4D97-AF65-F5344CB8AC3E}">
        <p14:creationId xmlns:p14="http://schemas.microsoft.com/office/powerpoint/2010/main" val="494585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Thomas Jefferson was afraid that a national bank would create a financial monopoly that would undermine state banks</a:t>
            </a:r>
          </a:p>
        </p:txBody>
      </p:sp>
    </p:spTree>
    <p:extLst>
      <p:ext uri="{BB962C8B-B14F-4D97-AF65-F5344CB8AC3E}">
        <p14:creationId xmlns:p14="http://schemas.microsoft.com/office/powerpoint/2010/main" val="2808592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 with the opposing voices and much debate in Congress, Hamilton’s bill cleared both the House and the Senate in the winter of 1791</a:t>
            </a:r>
          </a:p>
        </p:txBody>
      </p:sp>
    </p:spTree>
    <p:extLst>
      <p:ext uri="{BB962C8B-B14F-4D97-AF65-F5344CB8AC3E}">
        <p14:creationId xmlns:p14="http://schemas.microsoft.com/office/powerpoint/2010/main" val="1709637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Hamilton delivered to the president a lengthy (ca. 15,000 words) refutation of his fellow cabinet members’ arguments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President George Washington signed the bill</a:t>
            </a:r>
          </a:p>
        </p:txBody>
      </p:sp>
    </p:spTree>
    <p:extLst>
      <p:ext uri="{BB962C8B-B14F-4D97-AF65-F5344CB8AC3E}">
        <p14:creationId xmlns:p14="http://schemas.microsoft.com/office/powerpoint/2010/main" val="3948368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fontScale="92500"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was chartered for a term of twenty years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Chartered by the United States Congress on February 25, 1791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 followed the Bank of North America, the nation’s first de facto central bank</a:t>
            </a:r>
          </a:p>
        </p:txBody>
      </p:sp>
    </p:spTree>
    <p:extLst>
      <p:ext uri="{BB962C8B-B14F-4D97-AF65-F5344CB8AC3E}">
        <p14:creationId xmlns:p14="http://schemas.microsoft.com/office/powerpoint/2010/main" val="727833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Bank of the United States also accepted deposits from the public and made loans to private citizens and businesses</a:t>
            </a:r>
          </a:p>
        </p:txBody>
      </p:sp>
    </p:spTree>
    <p:extLst>
      <p:ext uri="{BB962C8B-B14F-4D97-AF65-F5344CB8AC3E}">
        <p14:creationId xmlns:p14="http://schemas.microsoft.com/office/powerpoint/2010/main" val="2102277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Bank’s charter required it to seek approval from Congress before making loans to any state or to foreigners in order to protect the interests of the U.S. Constitution</a:t>
            </a:r>
          </a:p>
        </p:txBody>
      </p:sp>
    </p:spTree>
    <p:extLst>
      <p:ext uri="{BB962C8B-B14F-4D97-AF65-F5344CB8AC3E}">
        <p14:creationId xmlns:p14="http://schemas.microsoft.com/office/powerpoint/2010/main" val="24219727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its initial public offering (IPO), the First Bank did not directly sell shares for immediate delivery, but rather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scrips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,”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(or receipts) which cost $25 each</a:t>
            </a:r>
          </a:p>
        </p:txBody>
      </p:sp>
    </p:spTree>
    <p:extLst>
      <p:ext uri="{BB962C8B-B14F-4D97-AF65-F5344CB8AC3E}">
        <p14:creationId xmlns:p14="http://schemas.microsoft.com/office/powerpoint/2010/main" val="22732687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was speculation which contributed to the First Bank scrip bubble of 1791 and the Panic of 1792 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public survived each financial crisis</a:t>
            </a:r>
          </a:p>
        </p:txBody>
      </p:sp>
    </p:spTree>
    <p:extLst>
      <p:ext uri="{BB962C8B-B14F-4D97-AF65-F5344CB8AC3E}">
        <p14:creationId xmlns:p14="http://schemas.microsoft.com/office/powerpoint/2010/main" val="13858977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660400"/>
            <a:ext cx="9520158" cy="4851400"/>
          </a:xfrm>
        </p:spPr>
        <p:txBody>
          <a:bodyPr>
            <a:no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Unlike modern </a:t>
            </a:r>
            <a:r>
              <a:rPr lang="en-US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 banks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Bank of the United States did not officially set monetary policy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Unlike state banks, First Bank notes were the only ones accepted for payment of federal taxes</a:t>
            </a:r>
          </a:p>
        </p:txBody>
      </p:sp>
    </p:spTree>
    <p:extLst>
      <p:ext uri="{BB962C8B-B14F-4D97-AF65-F5344CB8AC3E}">
        <p14:creationId xmlns:p14="http://schemas.microsoft.com/office/powerpoint/2010/main" val="9764148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the First Bank opened, the country had only three other banks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contrast, there were 101 state banks in the country when the First Bank’s charter expired in 1811</a:t>
            </a:r>
          </a:p>
        </p:txBody>
      </p:sp>
    </p:spTree>
    <p:extLst>
      <p:ext uri="{BB962C8B-B14F-4D97-AF65-F5344CB8AC3E}">
        <p14:creationId xmlns:p14="http://schemas.microsoft.com/office/powerpoint/2010/main" val="13880165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279400"/>
            <a:ext cx="9520158" cy="5186945"/>
          </a:xfrm>
        </p:spPr>
        <p:txBody>
          <a:bodyPr>
            <a:no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Without the First Bank, the government had to rely more heavily on state banks to help finance the war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United States had debt from a war with England, soaring prices, and devalued money from rising inflation</a:t>
            </a:r>
          </a:p>
        </p:txBody>
      </p:sp>
    </p:spTree>
    <p:extLst>
      <p:ext uri="{BB962C8B-B14F-4D97-AF65-F5344CB8AC3E}">
        <p14:creationId xmlns:p14="http://schemas.microsoft.com/office/powerpoint/2010/main" val="37630350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1816, President James Madison signed the bill that would create the second Bank of the United States</a:t>
            </a:r>
          </a:p>
        </p:txBody>
      </p:sp>
    </p:spTree>
    <p:extLst>
      <p:ext uri="{BB962C8B-B14F-4D97-AF65-F5344CB8AC3E}">
        <p14:creationId xmlns:p14="http://schemas.microsoft.com/office/powerpoint/2010/main" val="25763989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Brief Banking History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Feb. 25, 1791-1811 First Bank of the United States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Apr. 10, 1816 - 1836 Second Bank of the United States 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6585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 6, 1819 McCulloch v. Maryland, Supreme Court case ruling state banks cannot interfere with federal institutions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9836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fontScale="92500"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1836 Economic depression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Jan 1, 1861 Investment banking firm which helps finance north during the civil war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Feb. 25, 1863 Congress approves the National Bank Act</a:t>
            </a:r>
          </a:p>
        </p:txBody>
      </p:sp>
    </p:spTree>
    <p:extLst>
      <p:ext uri="{BB962C8B-B14F-4D97-AF65-F5344CB8AC3E}">
        <p14:creationId xmlns:p14="http://schemas.microsoft.com/office/powerpoint/2010/main" val="4144274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Dec. 23, 1913 The Federal Reserve Act sets up a new system of federal banks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October 24, 1929 The Great Depression begins in the U.S.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 6, 1933 Bank Holiday closes all of the nation’s banks </a:t>
            </a:r>
          </a:p>
        </p:txBody>
      </p:sp>
    </p:spTree>
    <p:extLst>
      <p:ext uri="{BB962C8B-B14F-4D97-AF65-F5344CB8AC3E}">
        <p14:creationId xmlns:p14="http://schemas.microsoft.com/office/powerpoint/2010/main" val="32315707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lnSpcReduction="10000"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Jun 18, 1933-1999 Glass-Steagall Act separates commercial and investment banking; FDIC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Aug 9, 2007 Global Financial Crisis leads to increased regulations and reforms</a:t>
            </a:r>
          </a:p>
        </p:txBody>
      </p:sp>
    </p:spTree>
    <p:extLst>
      <p:ext uri="{BB962C8B-B14F-4D97-AF65-F5344CB8AC3E}">
        <p14:creationId xmlns:p14="http://schemas.microsoft.com/office/powerpoint/2010/main" val="11314323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2007 Global Financial Crisis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Banks overextend their abilities to make loans and assume debt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Housing market bubble leads to the housing market crash giving us foreclosures, high unemployment and the Great Recession (2007-2009)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Worst financial event since the Great Depression</a:t>
            </a:r>
          </a:p>
        </p:txBody>
      </p:sp>
    </p:spTree>
    <p:extLst>
      <p:ext uri="{BB962C8B-B14F-4D97-AF65-F5344CB8AC3E}">
        <p14:creationId xmlns:p14="http://schemas.microsoft.com/office/powerpoint/2010/main" val="28034461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fontScale="92500"/>
          </a:bodyPr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Bank building is now registered as a National Historic Landmark in Philadelphia, Pennsylvania</a:t>
            </a:r>
          </a:p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located in Independence National Historical Park</a:t>
            </a:r>
          </a:p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69684552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572</TotalTime>
  <Words>765</Words>
  <Application>Microsoft Office PowerPoint</Application>
  <PresentationFormat>Widescreen</PresentationFormat>
  <Paragraphs>56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Palatino Linotype</vt:lpstr>
      <vt:lpstr>Times New Roman</vt:lpstr>
      <vt:lpstr>Gallery</vt:lpstr>
      <vt:lpstr>The Bank of the United States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Faith Sheptoski-Forbush</dc:creator>
  <cp:lastModifiedBy>Faith Sheptoski-Forbush</cp:lastModifiedBy>
  <cp:revision>144</cp:revision>
  <cp:lastPrinted>2016-10-24T20:10:33Z</cp:lastPrinted>
  <dcterms:created xsi:type="dcterms:W3CDTF">2016-09-27T15:40:16Z</dcterms:created>
  <dcterms:modified xsi:type="dcterms:W3CDTF">2016-10-24T20:10:43Z</dcterms:modified>
</cp:coreProperties>
</file>